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357" r:id="rId2"/>
    <p:sldId id="358" r:id="rId3"/>
    <p:sldId id="359" r:id="rId4"/>
    <p:sldId id="362" r:id="rId5"/>
    <p:sldId id="361" r:id="rId6"/>
    <p:sldId id="365" r:id="rId7"/>
    <p:sldId id="360" r:id="rId8"/>
    <p:sldId id="364" r:id="rId9"/>
    <p:sldId id="363" r:id="rId10"/>
    <p:sldId id="367" r:id="rId11"/>
    <p:sldId id="368" r:id="rId12"/>
    <p:sldId id="370" r:id="rId13"/>
    <p:sldId id="369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52B"/>
    <a:srgbClr val="000000"/>
    <a:srgbClr val="0000FF"/>
    <a:srgbClr val="3366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2" autoAdjust="0"/>
    <p:restoredTop sz="94737" autoAdjust="0"/>
  </p:normalViewPr>
  <p:slideViewPr>
    <p:cSldViewPr>
      <p:cViewPr varScale="1">
        <p:scale>
          <a:sx n="51" d="100"/>
          <a:sy n="51" d="100"/>
        </p:scale>
        <p:origin x="-10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583" y="1559632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16 – Kinetics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16.3 – Activation Energy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T16D08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16.3 - 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4392488"/>
          </a:xfrm>
        </p:spPr>
        <p:txBody>
          <a:bodyPr/>
          <a:lstStyle/>
          <a:p>
            <a:r>
              <a:rPr lang="en-US" dirty="0" smtClean="0"/>
              <a:t>Catalysts are substances that increase the rate constant of a particular chemical reaction but remain chemically unchanged</a:t>
            </a:r>
          </a:p>
          <a:p>
            <a:r>
              <a:rPr lang="en-US" dirty="0" smtClean="0"/>
              <a:t>Three types of catalysts:</a:t>
            </a:r>
          </a:p>
          <a:p>
            <a:pPr lvl="1"/>
            <a:r>
              <a:rPr lang="en-US" dirty="0" smtClean="0"/>
              <a:t>Homogeneous catalysts</a:t>
            </a:r>
          </a:p>
          <a:p>
            <a:pPr lvl="2"/>
            <a:r>
              <a:rPr lang="en-US" dirty="0" smtClean="0"/>
              <a:t>Same state as reactants</a:t>
            </a:r>
          </a:p>
          <a:p>
            <a:pPr lvl="1"/>
            <a:r>
              <a:rPr lang="en-US" dirty="0" smtClean="0"/>
              <a:t>Heterogeneous catalysts</a:t>
            </a:r>
          </a:p>
          <a:p>
            <a:pPr lvl="2"/>
            <a:r>
              <a:rPr lang="en-US" dirty="0" smtClean="0"/>
              <a:t>Different state than reactants</a:t>
            </a:r>
          </a:p>
          <a:p>
            <a:pPr lvl="1"/>
            <a:r>
              <a:rPr lang="en-US" dirty="0" smtClean="0"/>
              <a:t>Enzymes </a:t>
            </a:r>
          </a:p>
          <a:p>
            <a:pPr lvl="2"/>
            <a:r>
              <a:rPr lang="en-US" dirty="0" smtClean="0"/>
              <a:t>Biological catalysts in living cells. Large globular protein molecules with a large number of amino acids</a:t>
            </a:r>
          </a:p>
          <a:p>
            <a:pPr lvl="2"/>
            <a:r>
              <a:rPr lang="en-US" dirty="0" smtClean="0"/>
              <a:t>Often contain a metal ion on the </a:t>
            </a:r>
            <a:r>
              <a:rPr lang="en-US" b="1" dirty="0" smtClean="0"/>
              <a:t>active site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076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Types of 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Promoters</a:t>
            </a:r>
            <a:r>
              <a:rPr lang="en-US" dirty="0" smtClean="0"/>
              <a:t> increase the rates of reaction</a:t>
            </a:r>
          </a:p>
          <a:p>
            <a:r>
              <a:rPr lang="en-US" b="1" dirty="0" smtClean="0"/>
              <a:t>Inhibitors</a:t>
            </a:r>
            <a:r>
              <a:rPr lang="en-US" dirty="0" smtClean="0"/>
              <a:t> slow down the reaction rates by reacting and removing intermediates</a:t>
            </a:r>
          </a:p>
          <a:p>
            <a:r>
              <a:rPr lang="en-US" b="1" dirty="0" smtClean="0"/>
              <a:t>Catalysts Poisons</a:t>
            </a:r>
            <a:r>
              <a:rPr lang="en-US" dirty="0" smtClean="0"/>
              <a:t> greatly reduce the rates of catalyzed reactions by binding to the catalytic site of a heterogeneous catalyst. (arsenic, CO, HCN)</a:t>
            </a:r>
          </a:p>
          <a:p>
            <a:r>
              <a:rPr lang="en-US" dirty="0" smtClean="0"/>
              <a:t>The [concentration] and surface area of a catalyst often affects the rate of reaction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Homogeneous 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5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Heterogeneous 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19944"/>
          </a:xfrm>
        </p:spPr>
        <p:txBody>
          <a:bodyPr/>
          <a:lstStyle/>
          <a:p>
            <a:r>
              <a:rPr lang="en-US" sz="4000" b="1" dirty="0"/>
              <a:t>16.3 Activation energy - 2 hours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676456" cy="3888432"/>
          </a:xfrm>
        </p:spPr>
        <p:txBody>
          <a:bodyPr/>
          <a:lstStyle/>
          <a:p>
            <a:r>
              <a:rPr lang="en-US" dirty="0" smtClean="0"/>
              <a:t>16.3.1 </a:t>
            </a:r>
            <a:r>
              <a:rPr lang="en-US" dirty="0"/>
              <a:t>Describe qualitatively the relationship between the rate constant (k) and temperature (T). (2) </a:t>
            </a:r>
            <a:endParaRPr lang="en-US" dirty="0" smtClean="0"/>
          </a:p>
          <a:p>
            <a:r>
              <a:rPr lang="en-US" dirty="0" smtClean="0"/>
              <a:t>16.3.2 </a:t>
            </a:r>
            <a:r>
              <a:rPr lang="en-US" dirty="0"/>
              <a:t>Determine activation energy (</a:t>
            </a:r>
            <a:r>
              <a:rPr lang="en-US" dirty="0" err="1"/>
              <a:t>Ea</a:t>
            </a:r>
            <a:r>
              <a:rPr lang="en-US" dirty="0"/>
              <a:t>) values from the Arrhenius equation by a graphical method. (3)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16.3.1 – Effect of Temperature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16.3.1 Describe qualitatively the relationship between the rate constant (k) and temperature (T). (2) </a:t>
                </a:r>
              </a:p>
              <a:p>
                <a:r>
                  <a:rPr lang="en-US" dirty="0" smtClean="0"/>
                  <a:t>When T increases, the rate increases rapidly</a:t>
                </a:r>
              </a:p>
              <a:p>
                <a:r>
                  <a:rPr lang="en-US" dirty="0" smtClean="0"/>
                  <a:t>It has been found that for many reactions the initial rate and rate constant, k, vary with temperature exponentially</a:t>
                </a:r>
              </a:p>
              <a:p>
                <a:r>
                  <a:rPr lang="en-US" dirty="0" smtClean="0"/>
                  <a:t>This relationship between absolute temperature and the rate constant is modeled by the </a:t>
                </a:r>
                <a:r>
                  <a:rPr lang="en-US" b="1" dirty="0" smtClean="0"/>
                  <a:t>Arrhenius equation</a:t>
                </a:r>
                <a:r>
                  <a:rPr lang="en-US" dirty="0" smtClean="0"/>
                  <a:t>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𝑘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𝐸𝑎</m:t>
                            </m:r>
                          </m:num>
                          <m:den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𝑅𝑇</m:t>
                            </m:r>
                          </m:den>
                        </m:f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 r="-2168" b="-17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089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Arrhenius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Arrhenius equation is relevant to gases, solutions, and reactions on the surface of a solid catalyst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𝑘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𝐸𝑎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𝑅𝑇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a</a:t>
                </a:r>
                <a:r>
                  <a:rPr lang="en-US" dirty="0" smtClean="0"/>
                  <a:t> and A are both constants </a:t>
                </a:r>
              </a:p>
              <a:p>
                <a:r>
                  <a:rPr lang="en-US" dirty="0" smtClean="0"/>
                  <a:t>R is a fundamental physics constant</a:t>
                </a:r>
              </a:p>
              <a:p>
                <a:r>
                  <a:rPr lang="en-US" dirty="0" smtClean="0"/>
                  <a:t>T and k are variables</a:t>
                </a:r>
              </a:p>
              <a:p>
                <a:r>
                  <a:rPr lang="en-US" dirty="0" smtClean="0"/>
                  <a:t>3 constants = insignificant </a:t>
                </a:r>
                <a:r>
                  <a:rPr lang="en-US" dirty="0" smtClean="0">
                    <a:latin typeface="Cambria"/>
                  </a:rPr>
                  <a:t>∆ </a:t>
                </a:r>
                <a:r>
                  <a:rPr lang="en-US" dirty="0" smtClean="0"/>
                  <a:t>with T</a:t>
                </a:r>
              </a:p>
              <a:p>
                <a:r>
                  <a:rPr lang="en-US" dirty="0" smtClean="0"/>
                  <a:t>For large effect of increase in T:</a:t>
                </a:r>
              </a:p>
              <a:p>
                <a:pPr lvl="1"/>
                <a:r>
                  <a:rPr lang="en-US" dirty="0" smtClean="0"/>
                  <a:t>Exponential Factor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sz="28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𝑅𝑇</m:t>
                            </m:r>
                          </m:den>
                        </m:f>
                      </m:sup>
                    </m:sSup>
                  </m:oMath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 b="-1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 bwMode="auto">
          <a:xfrm flipV="1">
            <a:off x="6876256" y="4581128"/>
            <a:ext cx="0" cy="19442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6876256" y="6503708"/>
            <a:ext cx="21153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Arc 7"/>
          <p:cNvSpPr/>
          <p:nvPr/>
        </p:nvSpPr>
        <p:spPr bwMode="auto">
          <a:xfrm rot="5400000">
            <a:off x="5171475" y="2930320"/>
            <a:ext cx="3409562" cy="3625586"/>
          </a:xfrm>
          <a:prstGeom prst="arc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6979" y="6525344"/>
            <a:ext cx="147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Temperature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5709014" y="5358101"/>
            <a:ext cx="1965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Rate Constant, K.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32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Arrhenius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A, represents the </a:t>
            </a:r>
            <a:r>
              <a:rPr lang="en-US" b="1" dirty="0" smtClean="0"/>
              <a:t>Arrhenius constant</a:t>
            </a:r>
          </a:p>
          <a:p>
            <a:pPr lvl="1"/>
            <a:r>
              <a:rPr lang="en-US" dirty="0" smtClean="0"/>
              <a:t>Same units as rate constant, k</a:t>
            </a:r>
          </a:p>
          <a:p>
            <a:pPr lvl="1"/>
            <a:r>
              <a:rPr lang="en-US" dirty="0" smtClean="0"/>
              <a:t>Measure of the proportion of molecules that collide with enough KE to react and which also have the correct collision geometry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 smtClean="0"/>
              <a:t>, represents the </a:t>
            </a:r>
            <a:r>
              <a:rPr lang="en-US" b="1" dirty="0" smtClean="0"/>
              <a:t>activation energy</a:t>
            </a:r>
            <a:endParaRPr lang="en-US" dirty="0" smtClean="0"/>
          </a:p>
          <a:p>
            <a:r>
              <a:rPr lang="en-US" dirty="0" smtClean="0"/>
              <a:t>T, represents the </a:t>
            </a:r>
            <a:r>
              <a:rPr lang="en-US" b="1" dirty="0" smtClean="0"/>
              <a:t>absolute temperature </a:t>
            </a:r>
            <a:r>
              <a:rPr lang="en-US" dirty="0" smtClean="0"/>
              <a:t>(K)</a:t>
            </a:r>
          </a:p>
          <a:p>
            <a:r>
              <a:rPr lang="en-US" dirty="0" smtClean="0"/>
              <a:t>R, represents the </a:t>
            </a:r>
            <a:r>
              <a:rPr lang="en-US" b="1" dirty="0" smtClean="0"/>
              <a:t>gas constant</a:t>
            </a:r>
            <a:r>
              <a:rPr lang="en-US" dirty="0" smtClean="0"/>
              <a:t> (8.31 JK</a:t>
            </a:r>
            <a:r>
              <a:rPr lang="en-US" baseline="30000" dirty="0" smtClean="0"/>
              <a:t>-1</a:t>
            </a:r>
            <a:r>
              <a:rPr lang="en-US" dirty="0" smtClean="0"/>
              <a:t>mol</a:t>
            </a:r>
            <a:r>
              <a:rPr lang="en-US" baseline="30000" dirty="0" smtClean="0"/>
              <a:t>-1</a:t>
            </a:r>
            <a:r>
              <a:rPr lang="en-US" dirty="0"/>
              <a:t>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50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Arrhenius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Arrhenius equation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𝑘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𝐴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skw"/>
                                <m:ctrlP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𝐸𝑎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𝑅𝑇</m:t>
                                </m:r>
                              </m:den>
                            </m:f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is used to calculate the </a:t>
                </a:r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a</a:t>
                </a:r>
                <a:r>
                  <a:rPr lang="en-US" dirty="0" smtClean="0"/>
                  <a:t> and A of a reaction</a:t>
                </a:r>
              </a:p>
              <a:p>
                <a:pPr lvl="1"/>
                <a:r>
                  <a:rPr lang="en-US" dirty="0" smtClean="0"/>
                  <a:t>First experimentally measure the rate constants at several temperatures</a:t>
                </a:r>
              </a:p>
              <a:p>
                <a:pPr lvl="1"/>
                <a:r>
                  <a:rPr lang="en-US" dirty="0" smtClean="0"/>
                  <a:t>The following equation (rearrangement of the Arrhenius equation) is used to transform data so that an Arrhenius plot can be produced:</a:t>
                </a:r>
              </a:p>
              <a:p>
                <a:pPr lvl="2"/>
                <a14:m>
                  <m:oMath xmlns:m="http://schemas.openxmlformats.org/officeDocument/2006/math">
                    <m:func>
                      <m:funcPr>
                        <m:ctrlP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𝑘</m:t>
                        </m:r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𝐴</m:t>
                            </m:r>
                            <m:r>
                              <a:rPr lang="en-US" sz="28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 </m:t>
                            </m:r>
                            <m:f>
                              <m:fPr>
                                <m:ctrlPr>
                                  <a:rPr lang="en-US" sz="28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8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𝑅𝑇</m:t>
                                </m:r>
                              </m:den>
                            </m:f>
                          </m:e>
                        </m:func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278" r="-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075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16.3.2 – Calculating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 err="1" smtClean="0"/>
              <a:t>’s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16.3.2 Determine activation energy (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a</a:t>
                </a:r>
                <a:r>
                  <a:rPr lang="en-US" dirty="0"/>
                  <a:t>) values from the Arrhenius equation by a graphical method. (3) </a:t>
                </a:r>
                <a:endParaRPr lang="en-US" dirty="0" smtClean="0"/>
              </a:p>
              <a:p>
                <a:r>
                  <a:rPr lang="en-US" dirty="0" smtClean="0"/>
                  <a:t>The slope (or gradient) of an Arrhenius plot is equal to the value of -</a:t>
                </a:r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a</a:t>
                </a:r>
                <a:r>
                  <a:rPr lang="en-US" dirty="0" smtClean="0"/>
                  <a:t>/R, and the y-intercept is </a:t>
                </a:r>
                <a:r>
                  <a:rPr lang="en-US" dirty="0" err="1" smtClean="0"/>
                  <a:t>ln</a:t>
                </a:r>
                <a:r>
                  <a:rPr lang="en-US" dirty="0" smtClean="0"/>
                  <a:t> A</a:t>
                </a:r>
              </a:p>
              <a:p>
                <a:r>
                  <a:rPr lang="en-US" dirty="0" smtClean="0"/>
                  <a:t>Once </a:t>
                </a:r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a</a:t>
                </a:r>
                <a:r>
                  <a:rPr lang="en-US" dirty="0" smtClean="0"/>
                  <a:t> is determined, the Arrhenius constant, A, can be calculated by substitution into the Arrhenius equation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C00000"/>
                        </a:solidFill>
                        <a:latin typeface="Cambria Math"/>
                      </a:rPr>
                      <m:t>(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𝑘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𝐸𝑎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𝑅𝑇</m:t>
                            </m:r>
                          </m:den>
                        </m:f>
                      </m:sup>
                    </m:sSup>
                    <m:r>
                      <a:rPr lang="en-US" i="1">
                        <a:solidFill>
                          <a:srgbClr val="C0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 r="-2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316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Arrhenius 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Arrhenius plot is a graph of the natural logarithm of the rate constant, k, against the reciprocal of the corresponding absolute temperatures (T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3995936" y="3068960"/>
            <a:ext cx="2" cy="34347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>
            <a:off x="3995938" y="6503708"/>
            <a:ext cx="4248470" cy="216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5187401" y="6503708"/>
            <a:ext cx="1865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(1/T)/ K</a:t>
            </a:r>
            <a:r>
              <a:rPr lang="en-US" sz="1800" baseline="30000" dirty="0" smtClean="0"/>
              <a:t>-1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2767155" y="4792505"/>
            <a:ext cx="208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ln</a:t>
            </a:r>
            <a:r>
              <a:rPr lang="en-US" sz="1800" dirty="0" smtClean="0"/>
              <a:t> k</a:t>
            </a:r>
            <a:endParaRPr lang="en-US" sz="1800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995938" y="3501008"/>
            <a:ext cx="4248470" cy="237626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4283968" y="3645024"/>
            <a:ext cx="0" cy="22322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4317031" y="5868887"/>
            <a:ext cx="3808040" cy="83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860133" y="5263386"/>
                <a:ext cx="520079" cy="613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Cambria"/>
                  </a:rPr>
                  <a:t>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133" y="5263386"/>
                <a:ext cx="520079" cy="613886"/>
              </a:xfrm>
              <a:prstGeom prst="rect">
                <a:avLst/>
              </a:prstGeom>
              <a:blipFill rotWithShape="1">
                <a:blip r:embed="rId2"/>
                <a:stretch>
                  <a:fillRect l="-17442" b="-7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317031" y="4479391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</a:rPr>
              <a:t>∆</a:t>
            </a:r>
            <a:r>
              <a:rPr lang="en-US" dirty="0" err="1" smtClean="0">
                <a:latin typeface="Cambria"/>
              </a:rPr>
              <a:t>ln</a:t>
            </a:r>
            <a:r>
              <a:rPr lang="en-US" dirty="0" smtClean="0">
                <a:latin typeface="Cambria"/>
              </a:rPr>
              <a:t> 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860133" y="3125133"/>
                <a:ext cx="2781467" cy="1611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𝑔𝑟𝑎𝑑𝑖𝑒𝑛𝑡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∆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∆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 smtClean="0">
                  <a:solidFill>
                    <a:srgbClr val="C00000"/>
                  </a:solidFill>
                </a:endParaRP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133" y="3125133"/>
                <a:ext cx="2781467" cy="161178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eft Brace 24"/>
          <p:cNvSpPr/>
          <p:nvPr/>
        </p:nvSpPr>
        <p:spPr bwMode="auto">
          <a:xfrm>
            <a:off x="3203848" y="3501007"/>
            <a:ext cx="792088" cy="3024335"/>
          </a:xfrm>
          <a:prstGeom prst="leftBrace">
            <a:avLst/>
          </a:prstGeom>
          <a:noFill/>
          <a:ln w="952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83165" y="4834875"/>
            <a:ext cx="6206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ln</a:t>
            </a:r>
            <a:r>
              <a:rPr lang="en-US" sz="2000" dirty="0" smtClean="0"/>
              <a:t> A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16749" y="3706948"/>
                <a:ext cx="2489336" cy="781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ln</m:t>
                          </m:r>
                        </m:fName>
                        <m:e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 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𝑅𝑇</m:t>
                                  </m:r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49" y="3706948"/>
                <a:ext cx="2489336" cy="78136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04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16.3 – Relative Plot Gradients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392488"/>
          </a:xfrm>
        </p:spPr>
        <p:txBody>
          <a:bodyPr/>
          <a:lstStyle/>
          <a:p>
            <a:r>
              <a:rPr lang="en-US" dirty="0" smtClean="0"/>
              <a:t>If Arrhenius plots are drawn on the same axes for two reactions with different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 err="1" smtClean="0"/>
              <a:t>’s</a:t>
            </a:r>
            <a:r>
              <a:rPr lang="en-US" dirty="0" smtClean="0"/>
              <a:t> you can see that the reaction with the higher activation energy has a steeper gradient (as the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/>
              <a:t> </a:t>
            </a:r>
            <a:r>
              <a:rPr lang="en-US" dirty="0" smtClean="0"/>
              <a:t>is part of the gradient)</a:t>
            </a:r>
          </a:p>
          <a:p>
            <a:r>
              <a:rPr lang="en-US" dirty="0" smtClean="0"/>
              <a:t>This indicates that:</a:t>
            </a:r>
          </a:p>
          <a:p>
            <a:pPr lvl="1"/>
            <a:r>
              <a:rPr lang="en-US" dirty="0" smtClean="0"/>
              <a:t>The rate constant, k, and initial rate, will change with T much more quickly than the reaction with the lower E</a:t>
            </a:r>
            <a:r>
              <a:rPr lang="en-US" baseline="-25000" dirty="0" smtClean="0"/>
              <a:t>a</a:t>
            </a:r>
            <a:r>
              <a:rPr lang="en-US" dirty="0" smtClean="0"/>
              <a:t>. 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3995938" y="4293096"/>
            <a:ext cx="0" cy="22106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>
            <a:off x="3995938" y="6503708"/>
            <a:ext cx="4248470" cy="216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5187401" y="6503708"/>
            <a:ext cx="1865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(1/T)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2767156" y="5078719"/>
            <a:ext cx="208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ln</a:t>
            </a:r>
            <a:r>
              <a:rPr lang="en-US" sz="1800" dirty="0" smtClean="0"/>
              <a:t> k</a:t>
            </a:r>
            <a:endParaRPr lang="en-US" sz="18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334984" y="4479391"/>
            <a:ext cx="2901312" cy="202431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4315903" y="5502298"/>
            <a:ext cx="14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</a:rPr>
              <a:t>Higher </a:t>
            </a:r>
            <a:r>
              <a:rPr lang="en-US" dirty="0" err="1" smtClean="0">
                <a:latin typeface="Cambria"/>
              </a:rPr>
              <a:t>E</a:t>
            </a:r>
            <a:r>
              <a:rPr lang="en-US" baseline="-25000" dirty="0" err="1" smtClean="0">
                <a:latin typeface="Cambria"/>
              </a:rPr>
              <a:t>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60893" y="4697215"/>
            <a:ext cx="1368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</a:rPr>
              <a:t>Lower </a:t>
            </a:r>
            <a:r>
              <a:rPr lang="en-US" dirty="0" err="1" smtClean="0">
                <a:latin typeface="Cambria"/>
              </a:rPr>
              <a:t>E</a:t>
            </a:r>
            <a:r>
              <a:rPr lang="en-US" baseline="-25000" dirty="0" err="1" smtClean="0">
                <a:latin typeface="Cambria"/>
              </a:rPr>
              <a:t>a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716016" y="4484347"/>
            <a:ext cx="3240360" cy="116209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20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7599</TotalTime>
  <Words>743</Words>
  <Application>Microsoft Office PowerPoint</Application>
  <PresentationFormat>On-screen Show (4:3)</PresentationFormat>
  <Paragraphs>76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Blueprint</vt:lpstr>
      <vt:lpstr>Topic 16 – Kinetics 16.3 – Activation Energy</vt:lpstr>
      <vt:lpstr>16.3 Activation energy - 2 hours</vt:lpstr>
      <vt:lpstr>16.3.1 – Effect of Temperature</vt:lpstr>
      <vt:lpstr>16.3 – Arrhenius Equation</vt:lpstr>
      <vt:lpstr>16.3 – Arrhenius Variables</vt:lpstr>
      <vt:lpstr>16.3 – Arrhenius Equation</vt:lpstr>
      <vt:lpstr>16.3.2 – Calculating Ea’s</vt:lpstr>
      <vt:lpstr>16.3 – Arrhenius Plot</vt:lpstr>
      <vt:lpstr>16.3 – Relative Plot Gradients</vt:lpstr>
      <vt:lpstr>16.3 - Catalysts</vt:lpstr>
      <vt:lpstr>16.3 – Types of Catalysts</vt:lpstr>
      <vt:lpstr>16.3 – Homogeneous Catalysts</vt:lpstr>
      <vt:lpstr>16.3 – Heterogeneous Catalysts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237</cp:revision>
  <dcterms:created xsi:type="dcterms:W3CDTF">2011-01-11T01:56:01Z</dcterms:created>
  <dcterms:modified xsi:type="dcterms:W3CDTF">2011-03-17T17:54:03Z</dcterms:modified>
</cp:coreProperties>
</file>